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8" r:id="rId5"/>
    <p:sldId id="277" r:id="rId6"/>
    <p:sldId id="325" r:id="rId7"/>
    <p:sldId id="275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29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15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E9D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>
        <p:scale>
          <a:sx n="80" d="100"/>
          <a:sy n="80" d="100"/>
        </p:scale>
        <p:origin x="782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2E681-160E-4068-BC0A-A8CD4DE6D59D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EA148-D7DA-410B-8CF8-FBF6CB31A9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40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fr-FR" dirty="0"/>
              <a:t>Définition d’un cahier des charges par un maitre d’ouvrage</a:t>
            </a:r>
          </a:p>
          <a:p>
            <a:pPr lvl="2"/>
            <a:r>
              <a:rPr lang="fr-FR" dirty="0"/>
              <a:t>Conception et Réalisation par un maitre d’œuvre et son équipe</a:t>
            </a:r>
          </a:p>
          <a:p>
            <a:pPr lvl="2"/>
            <a:r>
              <a:rPr lang="fr-FR" dirty="0"/>
              <a:t>Réception technique </a:t>
            </a:r>
          </a:p>
          <a:p>
            <a:pPr lvl="2"/>
            <a:r>
              <a:rPr lang="fr-FR" dirty="0"/>
              <a:t>Corrections des défauts</a:t>
            </a:r>
          </a:p>
          <a:p>
            <a:pPr lvl="2"/>
            <a:r>
              <a:rPr lang="fr-FR" dirty="0"/>
              <a:t>Réception de bon fonctionnement</a:t>
            </a:r>
          </a:p>
          <a:p>
            <a:pPr lvl="2"/>
            <a:r>
              <a:rPr lang="fr-FR" dirty="0"/>
              <a:t>Correction des défauts</a:t>
            </a:r>
          </a:p>
          <a:p>
            <a:pPr lvl="2"/>
            <a:r>
              <a:rPr lang="fr-FR" dirty="0"/>
              <a:t>Livraison finale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EA148-D7DA-410B-8CF8-FBF6CB31A99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84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fr-FR" dirty="0"/>
              <a:t>Itération collective qui s’ajuste en marchant</a:t>
            </a:r>
          </a:p>
          <a:p>
            <a:pPr lvl="2"/>
            <a:r>
              <a:rPr lang="fr-FR" dirty="0"/>
              <a:t>Définition d’exigences par un Métier</a:t>
            </a:r>
          </a:p>
          <a:p>
            <a:pPr lvl="2"/>
            <a:r>
              <a:rPr lang="fr-FR" dirty="0"/>
              <a:t>Définition d’un </a:t>
            </a:r>
            <a:r>
              <a:rPr lang="fr-FR" dirty="0" err="1"/>
              <a:t>backlog</a:t>
            </a:r>
            <a:r>
              <a:rPr lang="fr-FR" dirty="0"/>
              <a:t> produit (fonctionnalités à réaliser)</a:t>
            </a:r>
          </a:p>
          <a:p>
            <a:pPr lvl="2"/>
            <a:r>
              <a:rPr lang="fr-FR" dirty="0"/>
              <a:t>Définition d’un nombre de sprint de 8 à 12 semaines. </a:t>
            </a:r>
          </a:p>
          <a:p>
            <a:pPr lvl="2"/>
            <a:r>
              <a:rPr lang="fr-FR" dirty="0"/>
              <a:t>Etablissement d’un  </a:t>
            </a:r>
            <a:r>
              <a:rPr lang="fr-FR" dirty="0" err="1"/>
              <a:t>backlog</a:t>
            </a:r>
            <a:r>
              <a:rPr lang="fr-FR" dirty="0"/>
              <a:t> par sprint (ensemble de taches à réaliser durant le sprint)</a:t>
            </a:r>
          </a:p>
          <a:p>
            <a:pPr lvl="2"/>
            <a:r>
              <a:rPr lang="fr-FR" dirty="0"/>
              <a:t>Idéalement à chaque sprint est livrée une version du produit attendu.</a:t>
            </a:r>
          </a:p>
          <a:p>
            <a:pPr lvl="2"/>
            <a:r>
              <a:rPr lang="fr-FR" dirty="0"/>
              <a:t>D’un sprint à l’autre prise en compte des défauts remontés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EA148-D7DA-410B-8CF8-FBF6CB31A99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029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4BAD0B6-0D07-4A01-AA37-7DAA632BB6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74" y="1869654"/>
            <a:ext cx="5842851" cy="31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43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F0C597-41CC-4752-AA9C-E5AE6BAFD57E}"/>
              </a:ext>
            </a:extLst>
          </p:cNvPr>
          <p:cNvSpPr/>
          <p:nvPr userDrawn="1"/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E9DDD0"/>
          </a:solidFill>
          <a:ln>
            <a:solidFill>
              <a:srgbClr val="E9DD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7DB27B-F59B-4E82-BFCC-9B1BE071A4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6" y="2656318"/>
            <a:ext cx="2895228" cy="1545363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E4767F1-F280-42E9-A7D0-3A3BB3AE1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840" y="553877"/>
            <a:ext cx="5938520" cy="575024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1732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F0C597-41CC-4752-AA9C-E5AE6BAFD57E}"/>
              </a:ext>
            </a:extLst>
          </p:cNvPr>
          <p:cNvSpPr/>
          <p:nvPr userDrawn="1"/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E9DDD0"/>
          </a:solidFill>
          <a:ln>
            <a:solidFill>
              <a:srgbClr val="E9DD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E4767F1-F280-42E9-A7D0-3A3BB3AE1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840" y="553877"/>
            <a:ext cx="5938520" cy="575024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0B6005-9A03-472B-91DC-98C2404CD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74"/>
          <a:stretch/>
        </p:blipFill>
        <p:spPr>
          <a:xfrm>
            <a:off x="0" y="0"/>
            <a:ext cx="44196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A97E02-9393-4236-AD4C-BA48601C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40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61D952-D85C-4661-95B3-58437D7251FB}"/>
              </a:ext>
            </a:extLst>
          </p:cNvPr>
          <p:cNvSpPr/>
          <p:nvPr userDrawn="1"/>
        </p:nvSpPr>
        <p:spPr>
          <a:xfrm>
            <a:off x="838199" y="1063576"/>
            <a:ext cx="10515600" cy="1325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TITRE DE LA PRESENTATION</a:t>
            </a:r>
          </a:p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148E13-FA60-466D-BA73-55C6FBF41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06357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TITRE DE LA PRESENTATION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25046C-C70C-4F0C-9D07-F16CCA3AD4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74" y="3029151"/>
            <a:ext cx="5842851" cy="31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48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211402-9029-4912-851B-90467ADA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F2EEFF2-E3E4-48EE-9DC6-853BF70C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627312-0560-4A52-BD64-B299DFBE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904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D0B505-DF6D-4167-BE63-96BB90E5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6E4E84-E36A-40BF-9C75-02511925A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D7FEAF-D373-40D5-91B1-9A612BA58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CC84DF-753F-4946-BAB7-EB9E9C82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1EBCFB-FCC1-4849-B55F-D828F87E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9394F2-9753-47F4-8B57-606158DC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458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41B40-8C35-4793-B851-C802CAB4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AB1F455-D77E-412E-8654-639B8878A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C5183B-94AD-473E-9BBE-7FB6BE73C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D54D58-6C7A-42E7-AC63-89A124A23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5749AF-0543-4498-A5C8-676C0608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EE4350-B574-4EB8-8431-0FA4D217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690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D7E42-B417-4E3C-B664-048FF0E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D9098E-5108-4D7C-8E23-79612FF67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6B8FBE-BE90-46D2-95AA-A8F97C13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3B90CD-E970-4B8D-B4B7-FE607547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C4BBF2-0FE6-4E09-8990-C27A1B55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227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9DA10A-AFC6-4580-B1AA-E4D827036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A1635C8-5620-4A50-8AE5-AC0A9B37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B8DBC8-1E66-4B36-BDCA-4661495D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45E28-9663-4EC5-97DB-84512DD95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58C10C-57A9-4F61-B5EE-7ACDB4FC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015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">
  <p:cSld name="Tit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7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879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65"/>
          <p:cNvSpPr txBox="1">
            <a:spLocks noGrp="1"/>
          </p:cNvSpPr>
          <p:nvPr>
            <p:ph type="title"/>
          </p:nvPr>
        </p:nvSpPr>
        <p:spPr>
          <a:xfrm>
            <a:off x="740229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le"/>
              <a:buNone/>
              <a:defRPr sz="7200" b="1" i="0">
                <a:solidFill>
                  <a:schemeClr val="lt1"/>
                </a:solidFill>
                <a:latin typeface="Ole"/>
                <a:ea typeface="Ole"/>
                <a:cs typeface="Ole"/>
                <a:sym typeface="O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6229" y="-1"/>
            <a:ext cx="12192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2511" y="615610"/>
            <a:ext cx="806635" cy="76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65"/>
          <p:cNvCxnSpPr/>
          <p:nvPr/>
        </p:nvCxnSpPr>
        <p:spPr>
          <a:xfrm>
            <a:off x="597217" y="3016049"/>
            <a:ext cx="0" cy="673502"/>
          </a:xfrm>
          <a:prstGeom prst="straightConnector1">
            <a:avLst/>
          </a:prstGeom>
          <a:noFill/>
          <a:ln w="123825" cap="flat" cmpd="sng">
            <a:solidFill>
              <a:srgbClr val="E4167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89523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6"/>
          <p:cNvSpPr/>
          <p:nvPr/>
        </p:nvSpPr>
        <p:spPr>
          <a:xfrm>
            <a:off x="0" y="0"/>
            <a:ext cx="12192000" cy="625033"/>
          </a:xfrm>
          <a:prstGeom prst="rect">
            <a:avLst/>
          </a:prstGeom>
          <a:solidFill>
            <a:srgbClr val="0087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879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8848" y="136525"/>
            <a:ext cx="1458410" cy="366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66"/>
          <p:cNvCxnSpPr/>
          <p:nvPr/>
        </p:nvCxnSpPr>
        <p:spPr>
          <a:xfrm>
            <a:off x="437043" y="1173495"/>
            <a:ext cx="0" cy="402586"/>
          </a:xfrm>
          <a:prstGeom prst="straightConnector1">
            <a:avLst/>
          </a:prstGeom>
          <a:noFill/>
          <a:ln w="63500" cap="flat" cmpd="sng">
            <a:solidFill>
              <a:srgbClr val="E4167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66"/>
          <p:cNvSpPr txBox="1">
            <a:spLocks noGrp="1"/>
          </p:cNvSpPr>
          <p:nvPr>
            <p:ph type="title"/>
          </p:nvPr>
        </p:nvSpPr>
        <p:spPr>
          <a:xfrm>
            <a:off x="493483" y="7571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167C"/>
              </a:buClr>
              <a:buSzPts val="4400"/>
              <a:buFont typeface="Ole"/>
              <a:buNone/>
              <a:defRPr sz="4400" b="1" i="0">
                <a:solidFill>
                  <a:srgbClr val="E4167C"/>
                </a:solidFill>
                <a:latin typeface="Ole"/>
                <a:ea typeface="Ole"/>
                <a:cs typeface="Ole"/>
                <a:sym typeface="O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6"/>
          <p:cNvSpPr txBox="1"/>
          <p:nvPr/>
        </p:nvSpPr>
        <p:spPr>
          <a:xfrm>
            <a:off x="922405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1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Rentrée 2022-2023</a:t>
            </a:r>
            <a:endParaRPr sz="1200" b="0" i="1" u="none" strike="noStrike" cap="none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4175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bg>
      <p:bgPr>
        <a:solidFill>
          <a:srgbClr val="E9D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4BAD0B6-0D07-4A01-AA37-7DAA632BB6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74" y="873974"/>
            <a:ext cx="5842851" cy="31186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A6E34EC-E23C-44F6-814B-6E25454577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79" y="670560"/>
            <a:ext cx="1151367" cy="11495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85D379-48C7-4DD6-B9C0-8AF9231B6B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736" y="4517356"/>
            <a:ext cx="2438254" cy="16177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C7E495-5ADF-47A3-AED5-48CD8FFBCC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953" y="670560"/>
            <a:ext cx="1151367" cy="11513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70DC45F-7830-41B8-BE5B-9663DC9133C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5" y="4517356"/>
            <a:ext cx="2440571" cy="161777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71C6852-FFC5-4C6B-BB4B-EC7C89204BB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721" y="2708979"/>
            <a:ext cx="1680284" cy="1114865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8291B959-5CA9-4783-856C-C18ABDC4C03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995" y="2792426"/>
            <a:ext cx="1606733" cy="9479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7F7BA4A-7CEA-4177-8D8F-C313C0DE5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90" b="34118"/>
          <a:stretch/>
        </p:blipFill>
        <p:spPr>
          <a:xfrm>
            <a:off x="4661578" y="4888810"/>
            <a:ext cx="2868844" cy="8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60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rgbClr val="E9D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4BAD0B6-0D07-4A01-AA37-7DAA632BB6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74" y="873974"/>
            <a:ext cx="5842851" cy="31186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A6E34EC-E23C-44F6-814B-6E25454577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5" y="5760719"/>
            <a:ext cx="876625" cy="8752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85D379-48C7-4DD6-B9C0-8AF9231B6B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68" y="5527046"/>
            <a:ext cx="1960037" cy="13004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C7E495-5ADF-47A3-AED5-48CD8FFBCC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300" y="5759371"/>
            <a:ext cx="876626" cy="8766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70DC45F-7830-41B8-BE5B-9663DC9133C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47" y="5557520"/>
            <a:ext cx="1961899" cy="13004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71C6852-FFC5-4C6B-BB4B-EC7C89204BB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00" y="5718575"/>
            <a:ext cx="1382705" cy="91742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8291B959-5CA9-4783-856C-C18ABDC4C03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6450" y="5861621"/>
            <a:ext cx="1312502" cy="7743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7F7BA4A-7CEA-4177-8D8F-C313C0DE5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90" b="34118"/>
          <a:stretch/>
        </p:blipFill>
        <p:spPr>
          <a:xfrm>
            <a:off x="5260025" y="5984026"/>
            <a:ext cx="1759148" cy="5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4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rgbClr val="E9D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804D81-9177-4524-8870-13887AD2F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01807-7562-4349-A54D-8CF9B8011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F9EF0-F788-49F8-8DF5-4494598A2701}"/>
              </a:ext>
            </a:extLst>
          </p:cNvPr>
          <p:cNvSpPr/>
          <p:nvPr userDrawn="1"/>
        </p:nvSpPr>
        <p:spPr>
          <a:xfrm>
            <a:off x="106680" y="365125"/>
            <a:ext cx="213360" cy="1325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D163D-3B79-489F-9D81-389DA00838FE}"/>
              </a:ext>
            </a:extLst>
          </p:cNvPr>
          <p:cNvSpPr/>
          <p:nvPr userDrawn="1"/>
        </p:nvSpPr>
        <p:spPr>
          <a:xfrm>
            <a:off x="472440" y="365125"/>
            <a:ext cx="213360" cy="1325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EAEA10-9D63-47D8-BD16-CD81AD814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58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Pr>
        <a:solidFill>
          <a:srgbClr val="E9D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A9617D-5C71-47C4-88AC-6CA355A721B6}"/>
              </a:ext>
            </a:extLst>
          </p:cNvPr>
          <p:cNvSpPr/>
          <p:nvPr userDrawn="1"/>
        </p:nvSpPr>
        <p:spPr>
          <a:xfrm>
            <a:off x="0" y="335280"/>
            <a:ext cx="3454400" cy="7416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 Black" panose="020B0A04020102020204" pitchFamily="34" charset="0"/>
              </a:rPr>
              <a:t>CAMPUS EDUCTIVE AIX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5926AF-000C-4ACE-B530-14FDCE537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05E4426-1DAD-4373-938E-0D8D7DC13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99463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A9617D-5C71-47C4-88AC-6CA355A721B6}"/>
              </a:ext>
            </a:extLst>
          </p:cNvPr>
          <p:cNvSpPr/>
          <p:nvPr userDrawn="1"/>
        </p:nvSpPr>
        <p:spPr>
          <a:xfrm>
            <a:off x="0" y="335280"/>
            <a:ext cx="3454400" cy="7416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 Black" panose="020B0A04020102020204" pitchFamily="34" charset="0"/>
              </a:rPr>
              <a:t>CAMPUS EDUCTIVE AIX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5926AF-000C-4ACE-B530-14FDCE537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05E4426-1DAD-4373-938E-0D8D7DC13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746331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1050C3F-A3B1-4707-BB03-E1F98A88DD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867F15-ABD7-4204-8BCC-7025A76F6D47}"/>
              </a:ext>
            </a:extLst>
          </p:cNvPr>
          <p:cNvSpPr/>
          <p:nvPr userDrawn="1"/>
        </p:nvSpPr>
        <p:spPr>
          <a:xfrm>
            <a:off x="106680" y="365125"/>
            <a:ext cx="213360" cy="1325563"/>
          </a:xfrm>
          <a:prstGeom prst="rect">
            <a:avLst/>
          </a:prstGeom>
          <a:solidFill>
            <a:srgbClr val="E9DDD0"/>
          </a:solidFill>
          <a:ln>
            <a:solidFill>
              <a:srgbClr val="E9DDD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9DDD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C5B48B-2174-4B3E-AFE9-68F5B4DA483B}"/>
              </a:ext>
            </a:extLst>
          </p:cNvPr>
          <p:cNvSpPr/>
          <p:nvPr userDrawn="1"/>
        </p:nvSpPr>
        <p:spPr>
          <a:xfrm>
            <a:off x="472440" y="365125"/>
            <a:ext cx="213360" cy="1325563"/>
          </a:xfrm>
          <a:prstGeom prst="rect">
            <a:avLst/>
          </a:prstGeom>
          <a:solidFill>
            <a:srgbClr val="E9DDD0"/>
          </a:solidFill>
          <a:ln>
            <a:solidFill>
              <a:srgbClr val="E9DDD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9DDD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CD04723-F600-437E-BD51-F4474F064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66AFDFC-A1B6-4E07-9CE5-6CCE4E490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2097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1050C3F-A3B1-4707-BB03-E1F98A88DD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867F15-ABD7-4204-8BCC-7025A76F6D47}"/>
              </a:ext>
            </a:extLst>
          </p:cNvPr>
          <p:cNvSpPr/>
          <p:nvPr userDrawn="1"/>
        </p:nvSpPr>
        <p:spPr>
          <a:xfrm>
            <a:off x="106680" y="365125"/>
            <a:ext cx="213360" cy="1325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9DDD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C5B48B-2174-4B3E-AFE9-68F5B4DA483B}"/>
              </a:ext>
            </a:extLst>
          </p:cNvPr>
          <p:cNvSpPr/>
          <p:nvPr userDrawn="1"/>
        </p:nvSpPr>
        <p:spPr>
          <a:xfrm>
            <a:off x="472440" y="365125"/>
            <a:ext cx="213360" cy="1325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9DDD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CD04723-F600-437E-BD51-F4474F064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66AFDFC-A1B6-4E07-9CE5-6CCE4E490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81913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F0C597-41CC-4752-AA9C-E5AE6BAFD57E}"/>
              </a:ext>
            </a:extLst>
          </p:cNvPr>
          <p:cNvSpPr/>
          <p:nvPr userDrawn="1"/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7DB27B-F59B-4E82-BFCC-9B1BE071A4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6" y="2656318"/>
            <a:ext cx="2895228" cy="1545363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E4767F1-F280-42E9-A7D0-3A3BB3AE1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840" y="553877"/>
            <a:ext cx="5938520" cy="575024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1405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AD620BA-99EC-48AC-87D8-4ECA67E8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4CF737-8273-4AA2-8287-43002BCDF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1729C6-912B-4431-8413-78F9B7BD3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1CD215-A478-46A0-BE37-BEAC1503B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BFF0E6-D530-4251-B488-BB710AB4D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78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65" r:id="rId6"/>
    <p:sldLayoutId id="2147483652" r:id="rId7"/>
    <p:sldLayoutId id="2147483662" r:id="rId8"/>
    <p:sldLayoutId id="2147483653" r:id="rId9"/>
    <p:sldLayoutId id="2147483663" r:id="rId10"/>
    <p:sldLayoutId id="2147483664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B7D07FE-E211-FB61-E3A9-D0898F449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840" y="3284738"/>
            <a:ext cx="5938520" cy="719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>
                <a:latin typeface="+mn-lt"/>
              </a:rPr>
              <a:t>Planification projet SI</a:t>
            </a:r>
          </a:p>
        </p:txBody>
      </p:sp>
    </p:spTree>
    <p:extLst>
      <p:ext uri="{BB962C8B-B14F-4D97-AF65-F5344CB8AC3E}">
        <p14:creationId xmlns:p14="http://schemas.microsoft.com/office/powerpoint/2010/main" val="190340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de gestion de projet</a:t>
            </a:r>
          </a:p>
        </p:txBody>
      </p:sp>
      <p:sp>
        <p:nvSpPr>
          <p:cNvPr id="5" name="Google Shape;169;p6">
            <a:extLst>
              <a:ext uri="{FF2B5EF4-FFF2-40B4-BE49-F238E27FC236}">
                <a16:creationId xmlns:a16="http://schemas.microsoft.com/office/drawing/2014/main" id="{32AA8FC2-08EB-B8F6-7BE4-B45E7CEE73E3}"/>
              </a:ext>
            </a:extLst>
          </p:cNvPr>
          <p:cNvSpPr txBox="1"/>
          <p:nvPr/>
        </p:nvSpPr>
        <p:spPr>
          <a:xfrm>
            <a:off x="838201" y="2481107"/>
            <a:ext cx="575921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Digitalisation des process</a:t>
            </a:r>
            <a:endParaRPr lang="fr-FR" dirty="0">
              <a:latin typeface="+mn-lt"/>
              <a:sym typeface="Source Sans Pro"/>
            </a:endParaRPr>
          </a:p>
          <a:p>
            <a:r>
              <a:rPr lang="fr-FR" sz="1600" dirty="0">
                <a:latin typeface="+mn-lt"/>
              </a:rPr>
              <a:t>Application WEB, cloud </a:t>
            </a:r>
          </a:p>
        </p:txBody>
      </p:sp>
      <p:sp>
        <p:nvSpPr>
          <p:cNvPr id="6" name="Google Shape;170;p6">
            <a:extLst>
              <a:ext uri="{FF2B5EF4-FFF2-40B4-BE49-F238E27FC236}">
                <a16:creationId xmlns:a16="http://schemas.microsoft.com/office/drawing/2014/main" id="{37408D8C-36BC-4A46-DEFD-350E531B64FC}"/>
              </a:ext>
            </a:extLst>
          </p:cNvPr>
          <p:cNvSpPr txBox="1"/>
          <p:nvPr/>
        </p:nvSpPr>
        <p:spPr>
          <a:xfrm>
            <a:off x="838200" y="3250508"/>
            <a:ext cx="5759212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Une itération collective qui s’ajuste en marchant </a:t>
            </a:r>
          </a:p>
          <a:p>
            <a:r>
              <a:rPr lang="fr-FR" sz="1600" dirty="0">
                <a:sym typeface="Source Sans Pro"/>
              </a:rPr>
              <a:t>Une gestion par la capacité à faire dans un coût et un temps défini</a:t>
            </a:r>
          </a:p>
          <a:p>
            <a:r>
              <a:rPr lang="fr-FR" sz="1600" dirty="0">
                <a:sym typeface="Source Sans Pro"/>
              </a:rPr>
              <a:t>Pour un fonctionnement en mode produit où projet et récurrent s’entremêlent</a:t>
            </a:r>
          </a:p>
        </p:txBody>
      </p:sp>
      <p:pic>
        <p:nvPicPr>
          <p:cNvPr id="8" name="Google Shape;172;p6">
            <a:extLst>
              <a:ext uri="{FF2B5EF4-FFF2-40B4-BE49-F238E27FC236}">
                <a16:creationId xmlns:a16="http://schemas.microsoft.com/office/drawing/2014/main" id="{56868254-CCC0-DE42-98BB-BDB099C608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4" y="2591159"/>
            <a:ext cx="152025" cy="34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3;p6">
            <a:extLst>
              <a:ext uri="{FF2B5EF4-FFF2-40B4-BE49-F238E27FC236}">
                <a16:creationId xmlns:a16="http://schemas.microsoft.com/office/drawing/2014/main" id="{BAB62890-7210-82DD-EAD8-F59D9EA56D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740" y="3356713"/>
            <a:ext cx="191729" cy="3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9;p6">
            <a:extLst>
              <a:ext uri="{FF2B5EF4-FFF2-40B4-BE49-F238E27FC236}">
                <a16:creationId xmlns:a16="http://schemas.microsoft.com/office/drawing/2014/main" id="{C439FA23-998D-8BA1-0BB5-CB7A928CE4E7}"/>
              </a:ext>
            </a:extLst>
          </p:cNvPr>
          <p:cNvSpPr txBox="1"/>
          <p:nvPr/>
        </p:nvSpPr>
        <p:spPr>
          <a:xfrm>
            <a:off x="838200" y="1236664"/>
            <a:ext cx="57592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Agile</a:t>
            </a:r>
            <a:endParaRPr sz="1600" dirty="0">
              <a:latin typeface="+mn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6926819-C84D-EDEF-1493-6A3994BC6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411" y="1690688"/>
            <a:ext cx="5285748" cy="3788392"/>
          </a:xfrm>
          <a:prstGeom prst="rect">
            <a:avLst/>
          </a:prstGeom>
        </p:spPr>
      </p:pic>
      <p:sp>
        <p:nvSpPr>
          <p:cNvPr id="13" name="Espace réservé du contenu 1">
            <a:extLst>
              <a:ext uri="{FF2B5EF4-FFF2-40B4-BE49-F238E27FC236}">
                <a16:creationId xmlns:a16="http://schemas.microsoft.com/office/drawing/2014/main" id="{4D12451C-4488-D9AB-979D-83B073EB1503}"/>
              </a:ext>
            </a:extLst>
          </p:cNvPr>
          <p:cNvSpPr txBox="1">
            <a:spLocks/>
          </p:cNvSpPr>
          <p:nvPr/>
        </p:nvSpPr>
        <p:spPr>
          <a:xfrm>
            <a:off x="7932238" y="5496543"/>
            <a:ext cx="3216586" cy="397722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Char char=" "/>
              <a:defRPr sz="18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850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1651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9500" indent="-15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100" indent="-146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oboto Lt" pitchFamily="2" charset="0"/>
              <a:buNone/>
            </a:pPr>
            <a:r>
              <a:rPr lang="fr-FR" sz="1000" dirty="0">
                <a:solidFill>
                  <a:schemeClr val="tx1"/>
                </a:solidFill>
              </a:rPr>
              <a:t>Images : La boite à outil du chef de projet  : Dunod</a:t>
            </a:r>
          </a:p>
        </p:txBody>
      </p:sp>
    </p:spTree>
    <p:extLst>
      <p:ext uri="{BB962C8B-B14F-4D97-AF65-F5344CB8AC3E}">
        <p14:creationId xmlns:p14="http://schemas.microsoft.com/office/powerpoint/2010/main" val="135421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synthèse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859FAC33-968F-7926-94C4-BACE690D6D27}"/>
              </a:ext>
            </a:extLst>
          </p:cNvPr>
          <p:cNvSpPr txBox="1">
            <a:spLocks/>
          </p:cNvSpPr>
          <p:nvPr/>
        </p:nvSpPr>
        <p:spPr>
          <a:xfrm>
            <a:off x="1029147" y="1690688"/>
            <a:ext cx="3047553" cy="48021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kern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Définition </a:t>
            </a:r>
            <a:endParaRPr lang="fr-FR" sz="1200" b="1" kern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1200" b="1" kern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fr-FR" sz="1600" kern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 projet est une intention</a:t>
            </a:r>
          </a:p>
          <a:p>
            <a:r>
              <a:rPr lang="fr-FR" sz="1600" kern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 projet est une volonté de matérialiser une idée.</a:t>
            </a:r>
          </a:p>
          <a:p>
            <a:r>
              <a:rPr lang="fr-FR" sz="1600" kern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 projet est une démarche spécifique (organisation, ressources ..) pour délivrer une solution en réponse à un besoin exprimé</a:t>
            </a:r>
          </a:p>
          <a:p>
            <a:r>
              <a:rPr lang="fr-FR" sz="1600" kern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 projet est une démarche collective à manager qui rassemble des talents et savoir-faire multiples et variés</a:t>
            </a:r>
          </a:p>
        </p:txBody>
      </p:sp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94EE70E8-E7D0-4ED7-99E0-5F510C86E905}"/>
              </a:ext>
            </a:extLst>
          </p:cNvPr>
          <p:cNvSpPr txBox="1">
            <a:spLocks/>
          </p:cNvSpPr>
          <p:nvPr/>
        </p:nvSpPr>
        <p:spPr>
          <a:xfrm>
            <a:off x="4803096" y="1690688"/>
            <a:ext cx="3047553" cy="48021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Phases et Jalons</a:t>
            </a:r>
            <a:endParaRPr lang="fr-FR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fr-FR" sz="1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fr-FR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 projet est constitué de plusieurs phases : </a:t>
            </a:r>
          </a:p>
          <a:p>
            <a:pPr marL="628650" lvl="1" indent="-171450">
              <a:lnSpc>
                <a:spcPct val="120000"/>
              </a:lnSpc>
            </a:pPr>
            <a:r>
              <a:rPr lang="fr-FR" sz="1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Initialisation </a:t>
            </a:r>
          </a:p>
          <a:p>
            <a:pPr marL="628650" lvl="1" indent="-171450">
              <a:lnSpc>
                <a:spcPct val="120000"/>
              </a:lnSpc>
            </a:pPr>
            <a:r>
              <a:rPr lang="fr-FR" sz="1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Préparation, cadrage</a:t>
            </a:r>
          </a:p>
          <a:p>
            <a:pPr marL="628650" lvl="1" indent="-171450">
              <a:lnSpc>
                <a:spcPct val="120000"/>
              </a:lnSpc>
            </a:pPr>
            <a:r>
              <a:rPr lang="fr-FR" sz="1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Réalisation</a:t>
            </a:r>
          </a:p>
          <a:p>
            <a:pPr marL="628650" lvl="1" indent="-171450">
              <a:lnSpc>
                <a:spcPct val="120000"/>
              </a:lnSpc>
            </a:pPr>
            <a:r>
              <a:rPr lang="fr-FR" sz="1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Clôture</a:t>
            </a:r>
          </a:p>
          <a:p>
            <a:pPr>
              <a:lnSpc>
                <a:spcPct val="120000"/>
              </a:lnSpc>
            </a:pPr>
            <a:r>
              <a:rPr lang="fr-FR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 jalon est un point d’étape entre deux phases </a:t>
            </a:r>
          </a:p>
          <a:p>
            <a:pPr marL="628650" lvl="1" indent="-171450">
              <a:lnSpc>
                <a:spcPct val="120000"/>
              </a:lnSpc>
            </a:pPr>
            <a:r>
              <a:rPr lang="fr-FR" sz="1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Conformité des Livrables réalisés</a:t>
            </a:r>
          </a:p>
          <a:p>
            <a:pPr marL="628650" lvl="1" indent="-171450">
              <a:lnSpc>
                <a:spcPct val="120000"/>
              </a:lnSpc>
            </a:pPr>
            <a:r>
              <a:rPr lang="fr-FR" sz="1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Livrables à réaliser</a:t>
            </a:r>
          </a:p>
          <a:p>
            <a:pPr marL="628650" lvl="1" indent="-171450">
              <a:lnSpc>
                <a:spcPct val="120000"/>
              </a:lnSpc>
            </a:pPr>
            <a:r>
              <a:rPr lang="fr-FR" sz="1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Décision de continuer ou pas </a:t>
            </a:r>
          </a:p>
          <a:p>
            <a:endParaRPr lang="fr-FR" dirty="0"/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33DC6C22-72E4-5413-E3CA-51947A991957}"/>
              </a:ext>
            </a:extLst>
          </p:cNvPr>
          <p:cNvSpPr txBox="1">
            <a:spLocks/>
          </p:cNvSpPr>
          <p:nvPr/>
        </p:nvSpPr>
        <p:spPr>
          <a:xfrm>
            <a:off x="8533457" y="1690688"/>
            <a:ext cx="2629396" cy="4802186"/>
          </a:xfrm>
          <a:prstGeom prst="rect">
            <a:avLst/>
          </a:prstGeom>
          <a:solidFill>
            <a:srgbClr val="92D050"/>
          </a:solidFill>
        </p:spPr>
        <p:txBody>
          <a:bodyPr vert="horz" lIns="252000" tIns="36000" rIns="252000" bIns="3600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endParaRPr lang="fr-FR" sz="2200" b="1" dirty="0">
              <a:latin typeface="Trebuchet MS" panose="020B0603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fr-FR" sz="22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 de gestion de projet </a:t>
            </a:r>
          </a:p>
          <a:p>
            <a:endParaRPr lang="fr-FR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Cycle en V </a:t>
            </a:r>
          </a:p>
          <a:p>
            <a:pPr marL="566737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Linéaire</a:t>
            </a:r>
            <a:endParaRPr lang="fr-FR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66737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Cahier des charges</a:t>
            </a:r>
          </a:p>
          <a:p>
            <a:pPr marL="566737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Spécifications</a:t>
            </a:r>
          </a:p>
          <a:p>
            <a:pPr marL="566737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Réalisation</a:t>
            </a:r>
          </a:p>
          <a:p>
            <a:pPr marL="566737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Tests </a:t>
            </a:r>
          </a:p>
          <a:p>
            <a:pPr marL="566737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VBF et </a:t>
            </a: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VSR</a:t>
            </a:r>
            <a:endParaRPr lang="fr-FR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 Agile </a:t>
            </a:r>
          </a:p>
          <a:p>
            <a:pPr marL="566737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Itération</a:t>
            </a:r>
          </a:p>
          <a:p>
            <a:pPr marL="566737" lvl="1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Backlog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66737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Sprint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815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433298D-524F-4398-EA15-617F00A5A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690" y="5019462"/>
            <a:ext cx="5938520" cy="771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Initier un projet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BE2975-1570-E361-713B-963F2D1BC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067014"/>
            <a:ext cx="6719587" cy="36084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Initialiser </a:t>
            </a:r>
          </a:p>
        </p:txBody>
      </p:sp>
      <p:sp>
        <p:nvSpPr>
          <p:cNvPr id="4" name="Google Shape;169;p6">
            <a:extLst>
              <a:ext uri="{FF2B5EF4-FFF2-40B4-BE49-F238E27FC236}">
                <a16:creationId xmlns:a16="http://schemas.microsoft.com/office/drawing/2014/main" id="{E5530D66-9626-54A5-D2EE-6082E6B95DBE}"/>
              </a:ext>
            </a:extLst>
          </p:cNvPr>
          <p:cNvSpPr txBox="1"/>
          <p:nvPr/>
        </p:nvSpPr>
        <p:spPr>
          <a:xfrm>
            <a:off x="838200" y="1290482"/>
            <a:ext cx="57592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Connaitre son client</a:t>
            </a:r>
            <a:endParaRPr lang="fr-FR" dirty="0">
              <a:latin typeface="+mn-lt"/>
              <a:sym typeface="Source Sans Pro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832F44-0F55-54B7-8819-43A6B5C1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1" y="2286359"/>
            <a:ext cx="4956231" cy="2958945"/>
          </a:xfrm>
          <a:prstGeom prst="rect">
            <a:avLst/>
          </a:prstGeom>
        </p:spPr>
      </p:pic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D7EC7BE8-2495-85DB-C6BF-D3F2D4A54F03}"/>
              </a:ext>
            </a:extLst>
          </p:cNvPr>
          <p:cNvSpPr txBox="1">
            <a:spLocks/>
          </p:cNvSpPr>
          <p:nvPr/>
        </p:nvSpPr>
        <p:spPr>
          <a:xfrm>
            <a:off x="2365186" y="5516431"/>
            <a:ext cx="3216586" cy="397722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Char char=" "/>
              <a:defRPr sz="18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850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1651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9500" indent="-15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100" indent="-146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oboto Lt" pitchFamily="2" charset="0"/>
              <a:buNone/>
            </a:pPr>
            <a:r>
              <a:rPr lang="fr-FR" sz="1000" dirty="0">
                <a:solidFill>
                  <a:schemeClr val="tx1"/>
                </a:solidFill>
              </a:rPr>
              <a:t>Images : La boite à outil du chef de projet  : Dunod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506FC7-A354-B45D-260A-5C8313F91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939" y="1936213"/>
            <a:ext cx="4436073" cy="34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0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Initialiser </a:t>
            </a:r>
          </a:p>
        </p:txBody>
      </p:sp>
      <p:sp>
        <p:nvSpPr>
          <p:cNvPr id="4" name="Google Shape;169;p6">
            <a:extLst>
              <a:ext uri="{FF2B5EF4-FFF2-40B4-BE49-F238E27FC236}">
                <a16:creationId xmlns:a16="http://schemas.microsoft.com/office/drawing/2014/main" id="{E5530D66-9626-54A5-D2EE-6082E6B95DBE}"/>
              </a:ext>
            </a:extLst>
          </p:cNvPr>
          <p:cNvSpPr txBox="1"/>
          <p:nvPr/>
        </p:nvSpPr>
        <p:spPr>
          <a:xfrm>
            <a:off x="838200" y="1290482"/>
            <a:ext cx="57592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La fiche projet</a:t>
            </a:r>
            <a:endParaRPr lang="fr-FR" dirty="0">
              <a:latin typeface="+mn-lt"/>
              <a:sym typeface="Source Sans Pro"/>
            </a:endParaRP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D7EC7BE8-2495-85DB-C6BF-D3F2D4A54F03}"/>
              </a:ext>
            </a:extLst>
          </p:cNvPr>
          <p:cNvSpPr txBox="1">
            <a:spLocks/>
          </p:cNvSpPr>
          <p:nvPr/>
        </p:nvSpPr>
        <p:spPr>
          <a:xfrm>
            <a:off x="7367313" y="5527607"/>
            <a:ext cx="3216586" cy="397722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Char char=" "/>
              <a:defRPr sz="18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850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1651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9500" indent="-15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100" indent="-146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oboto Lt" pitchFamily="2" charset="0"/>
              <a:buNone/>
            </a:pPr>
            <a:r>
              <a:rPr lang="fr-FR" sz="1000" dirty="0">
                <a:solidFill>
                  <a:schemeClr val="tx1"/>
                </a:solidFill>
              </a:rPr>
              <a:t>Images : La boite à outil du chef de projet  : Dunod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D3E3D4D-B312-41AB-C073-158BF1B31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26" y="722936"/>
            <a:ext cx="5040560" cy="4844582"/>
          </a:xfrm>
          <a:prstGeom prst="rect">
            <a:avLst/>
          </a:prstGeom>
        </p:spPr>
      </p:pic>
      <p:sp>
        <p:nvSpPr>
          <p:cNvPr id="5" name="Google Shape;169;p6">
            <a:extLst>
              <a:ext uri="{FF2B5EF4-FFF2-40B4-BE49-F238E27FC236}">
                <a16:creationId xmlns:a16="http://schemas.microsoft.com/office/drawing/2014/main" id="{E3CC8991-2FE3-0264-9547-A2A0FB9CE047}"/>
              </a:ext>
            </a:extLst>
          </p:cNvPr>
          <p:cNvSpPr txBox="1"/>
          <p:nvPr/>
        </p:nvSpPr>
        <p:spPr>
          <a:xfrm>
            <a:off x="838201" y="2481107"/>
            <a:ext cx="575921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Un acte de naissance </a:t>
            </a:r>
            <a:endParaRPr lang="fr-FR" dirty="0">
              <a:latin typeface="+mn-lt"/>
              <a:sym typeface="Source Sans Pro"/>
            </a:endParaRPr>
          </a:p>
          <a:p>
            <a:r>
              <a:rPr lang="fr-FR" sz="1600" dirty="0">
                <a:latin typeface="+mn-lt"/>
              </a:rPr>
              <a:t>Donne une vision globale, Base de votre Pitch pour convaincre</a:t>
            </a:r>
          </a:p>
        </p:txBody>
      </p:sp>
      <p:sp>
        <p:nvSpPr>
          <p:cNvPr id="9" name="Google Shape;170;p6">
            <a:extLst>
              <a:ext uri="{FF2B5EF4-FFF2-40B4-BE49-F238E27FC236}">
                <a16:creationId xmlns:a16="http://schemas.microsoft.com/office/drawing/2014/main" id="{1431A964-BCAB-07A4-3557-E8CB10AEDFDE}"/>
              </a:ext>
            </a:extLst>
          </p:cNvPr>
          <p:cNvSpPr txBox="1"/>
          <p:nvPr/>
        </p:nvSpPr>
        <p:spPr>
          <a:xfrm>
            <a:off x="838199" y="3263960"/>
            <a:ext cx="5759212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Qui </a:t>
            </a:r>
          </a:p>
          <a:p>
            <a:r>
              <a:rPr lang="fr-FR" sz="1600" b="1" dirty="0">
                <a:sym typeface="Source Sans Pro"/>
              </a:rPr>
              <a:t>Principaux</a:t>
            </a:r>
            <a:r>
              <a:rPr lang="fr-FR" sz="1600" dirty="0">
                <a:sym typeface="Source Sans Pro"/>
              </a:rPr>
              <a:t> : Le commanditaire du projet, l’équipe maitrise d’ouvrage</a:t>
            </a:r>
          </a:p>
          <a:p>
            <a:r>
              <a:rPr lang="fr-FR" sz="1600" b="1" dirty="0">
                <a:sym typeface="Source Sans Pro"/>
              </a:rPr>
              <a:t>Contributeurs </a:t>
            </a:r>
            <a:r>
              <a:rPr lang="fr-FR" sz="1600" dirty="0">
                <a:sym typeface="Source Sans Pro"/>
              </a:rPr>
              <a:t>: équipe informatique, chef de projet maitrise d’œuvre</a:t>
            </a:r>
          </a:p>
        </p:txBody>
      </p:sp>
      <p:pic>
        <p:nvPicPr>
          <p:cNvPr id="10" name="Google Shape;172;p6">
            <a:extLst>
              <a:ext uri="{FF2B5EF4-FFF2-40B4-BE49-F238E27FC236}">
                <a16:creationId xmlns:a16="http://schemas.microsoft.com/office/drawing/2014/main" id="{F8BD6C23-018F-01A5-1998-E5D3FD835D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4" y="2591159"/>
            <a:ext cx="152025" cy="34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3;p6">
            <a:extLst>
              <a:ext uri="{FF2B5EF4-FFF2-40B4-BE49-F238E27FC236}">
                <a16:creationId xmlns:a16="http://schemas.microsoft.com/office/drawing/2014/main" id="{AFBDEC81-2975-82BF-ED47-7A737B0891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740" y="3356713"/>
            <a:ext cx="191729" cy="3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70;p6">
            <a:extLst>
              <a:ext uri="{FF2B5EF4-FFF2-40B4-BE49-F238E27FC236}">
                <a16:creationId xmlns:a16="http://schemas.microsoft.com/office/drawing/2014/main" id="{575189D8-2A52-868D-F42E-A35EC860E8EC}"/>
              </a:ext>
            </a:extLst>
          </p:cNvPr>
          <p:cNvSpPr txBox="1"/>
          <p:nvPr/>
        </p:nvSpPr>
        <p:spPr>
          <a:xfrm>
            <a:off x="838199" y="4726898"/>
            <a:ext cx="575921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Pourquoi</a:t>
            </a:r>
          </a:p>
          <a:p>
            <a:r>
              <a:rPr lang="fr-FR" sz="1600" dirty="0">
                <a:sym typeface="Source Sans Pro"/>
              </a:rPr>
              <a:t>Susciter l’adhésion, être reconnu dans l’organisation, obtenir des financement…. </a:t>
            </a:r>
          </a:p>
        </p:txBody>
      </p:sp>
      <p:pic>
        <p:nvPicPr>
          <p:cNvPr id="13" name="Google Shape;173;p6">
            <a:extLst>
              <a:ext uri="{FF2B5EF4-FFF2-40B4-BE49-F238E27FC236}">
                <a16:creationId xmlns:a16="http://schemas.microsoft.com/office/drawing/2014/main" id="{EB80868D-1FF2-411E-19F5-56ACC6F405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739" y="4833103"/>
            <a:ext cx="191729" cy="333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04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Initialiser </a:t>
            </a:r>
          </a:p>
        </p:txBody>
      </p:sp>
      <p:sp>
        <p:nvSpPr>
          <p:cNvPr id="4" name="Google Shape;169;p6">
            <a:extLst>
              <a:ext uri="{FF2B5EF4-FFF2-40B4-BE49-F238E27FC236}">
                <a16:creationId xmlns:a16="http://schemas.microsoft.com/office/drawing/2014/main" id="{E5530D66-9626-54A5-D2EE-6082E6B95DBE}"/>
              </a:ext>
            </a:extLst>
          </p:cNvPr>
          <p:cNvSpPr txBox="1"/>
          <p:nvPr/>
        </p:nvSpPr>
        <p:spPr>
          <a:xfrm>
            <a:off x="838200" y="1290482"/>
            <a:ext cx="57592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Créer une relation</a:t>
            </a:r>
            <a:endParaRPr lang="fr-FR" dirty="0">
              <a:latin typeface="+mn-lt"/>
              <a:sym typeface="Source Sans Pro"/>
            </a:endParaRP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D7EC7BE8-2495-85DB-C6BF-D3F2D4A54F03}"/>
              </a:ext>
            </a:extLst>
          </p:cNvPr>
          <p:cNvSpPr txBox="1">
            <a:spLocks/>
          </p:cNvSpPr>
          <p:nvPr/>
        </p:nvSpPr>
        <p:spPr>
          <a:xfrm>
            <a:off x="4595538" y="6100985"/>
            <a:ext cx="3216586" cy="397722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Char char=" "/>
              <a:defRPr sz="18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850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1651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9500" indent="-15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100" indent="-146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oboto Lt" pitchFamily="2" charset="0"/>
              <a:buNone/>
            </a:pPr>
            <a:r>
              <a:rPr lang="fr-FR" sz="1000" dirty="0">
                <a:solidFill>
                  <a:schemeClr val="tx1"/>
                </a:solidFill>
              </a:rPr>
              <a:t>Images : La boite à outil du chef de projet  : Dunod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5B1571-2083-9181-A9F7-5BAD4DF15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7" y="1952489"/>
            <a:ext cx="6649913" cy="40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6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D190AAD-3969-688D-B37F-5EF269E7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00" y="1290482"/>
            <a:ext cx="7434400" cy="44569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Initialiser </a:t>
            </a:r>
          </a:p>
        </p:txBody>
      </p:sp>
      <p:sp>
        <p:nvSpPr>
          <p:cNvPr id="4" name="Google Shape;169;p6">
            <a:extLst>
              <a:ext uri="{FF2B5EF4-FFF2-40B4-BE49-F238E27FC236}">
                <a16:creationId xmlns:a16="http://schemas.microsoft.com/office/drawing/2014/main" id="{E5530D66-9626-54A5-D2EE-6082E6B95DBE}"/>
              </a:ext>
            </a:extLst>
          </p:cNvPr>
          <p:cNvSpPr txBox="1"/>
          <p:nvPr/>
        </p:nvSpPr>
        <p:spPr>
          <a:xfrm>
            <a:off x="838200" y="1290482"/>
            <a:ext cx="57592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Le cahier des charges</a:t>
            </a:r>
            <a:endParaRPr lang="fr-FR" dirty="0">
              <a:latin typeface="+mn-lt"/>
              <a:sym typeface="Source Sans Pro"/>
            </a:endParaRP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D7EC7BE8-2495-85DB-C6BF-D3F2D4A54F03}"/>
              </a:ext>
            </a:extLst>
          </p:cNvPr>
          <p:cNvSpPr txBox="1">
            <a:spLocks/>
          </p:cNvSpPr>
          <p:nvPr/>
        </p:nvSpPr>
        <p:spPr>
          <a:xfrm>
            <a:off x="7367313" y="5527607"/>
            <a:ext cx="3216586" cy="397722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Char char=" "/>
              <a:defRPr sz="18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850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1651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9500" indent="-15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100" indent="-146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oboto Lt" pitchFamily="2" charset="0"/>
              <a:buNone/>
            </a:pPr>
            <a:r>
              <a:rPr lang="fr-FR" sz="1000" dirty="0">
                <a:solidFill>
                  <a:schemeClr val="tx1"/>
                </a:solidFill>
              </a:rPr>
              <a:t>Images : La boite à outil du chef de projet  : Dunod</a:t>
            </a:r>
          </a:p>
        </p:txBody>
      </p:sp>
      <p:sp>
        <p:nvSpPr>
          <p:cNvPr id="5" name="Google Shape;169;p6">
            <a:extLst>
              <a:ext uri="{FF2B5EF4-FFF2-40B4-BE49-F238E27FC236}">
                <a16:creationId xmlns:a16="http://schemas.microsoft.com/office/drawing/2014/main" id="{E3CC8991-2FE3-0264-9547-A2A0FB9CE047}"/>
              </a:ext>
            </a:extLst>
          </p:cNvPr>
          <p:cNvSpPr txBox="1"/>
          <p:nvPr/>
        </p:nvSpPr>
        <p:spPr>
          <a:xfrm>
            <a:off x="838202" y="2481107"/>
            <a:ext cx="517207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Une vision métier</a:t>
            </a:r>
            <a:endParaRPr lang="fr-FR" dirty="0">
              <a:latin typeface="+mn-lt"/>
              <a:sym typeface="Source Sans Pro"/>
            </a:endParaRPr>
          </a:p>
          <a:p>
            <a:r>
              <a:rPr lang="fr-FR" sz="1600" dirty="0">
                <a:latin typeface="+mn-lt"/>
              </a:rPr>
              <a:t>Collecte des besoins et exigences métiers</a:t>
            </a:r>
          </a:p>
          <a:p>
            <a:r>
              <a:rPr lang="fr-FR" sz="1600" dirty="0">
                <a:latin typeface="+mn-lt"/>
              </a:rPr>
              <a:t>Début de solution envisagée</a:t>
            </a:r>
          </a:p>
        </p:txBody>
      </p:sp>
      <p:sp>
        <p:nvSpPr>
          <p:cNvPr id="9" name="Google Shape;170;p6">
            <a:extLst>
              <a:ext uri="{FF2B5EF4-FFF2-40B4-BE49-F238E27FC236}">
                <a16:creationId xmlns:a16="http://schemas.microsoft.com/office/drawing/2014/main" id="{1431A964-BCAB-07A4-3557-E8CB10AEDFDE}"/>
              </a:ext>
            </a:extLst>
          </p:cNvPr>
          <p:cNvSpPr txBox="1"/>
          <p:nvPr/>
        </p:nvSpPr>
        <p:spPr>
          <a:xfrm>
            <a:off x="838199" y="3556164"/>
            <a:ext cx="478155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Qui </a:t>
            </a:r>
          </a:p>
          <a:p>
            <a:r>
              <a:rPr lang="fr-FR" sz="1600" dirty="0">
                <a:sym typeface="Source Sans Pro"/>
              </a:rPr>
              <a:t>Le commanditaire du projet, l’équipe maitrise d’ouvrage</a:t>
            </a:r>
          </a:p>
        </p:txBody>
      </p:sp>
      <p:pic>
        <p:nvPicPr>
          <p:cNvPr id="10" name="Google Shape;172;p6">
            <a:extLst>
              <a:ext uri="{FF2B5EF4-FFF2-40B4-BE49-F238E27FC236}">
                <a16:creationId xmlns:a16="http://schemas.microsoft.com/office/drawing/2014/main" id="{F8BD6C23-018F-01A5-1998-E5D3FD835D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4" y="2591159"/>
            <a:ext cx="191728" cy="34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3;p6">
            <a:extLst>
              <a:ext uri="{FF2B5EF4-FFF2-40B4-BE49-F238E27FC236}">
                <a16:creationId xmlns:a16="http://schemas.microsoft.com/office/drawing/2014/main" id="{AFBDEC81-2975-82BF-ED47-7A737B0891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3" y="3680207"/>
            <a:ext cx="191729" cy="3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70;p6">
            <a:extLst>
              <a:ext uri="{FF2B5EF4-FFF2-40B4-BE49-F238E27FC236}">
                <a16:creationId xmlns:a16="http://schemas.microsoft.com/office/drawing/2014/main" id="{575189D8-2A52-868D-F42E-A35EC860E8EC}"/>
              </a:ext>
            </a:extLst>
          </p:cNvPr>
          <p:cNvSpPr txBox="1"/>
          <p:nvPr/>
        </p:nvSpPr>
        <p:spPr>
          <a:xfrm>
            <a:off x="838199" y="4551982"/>
            <a:ext cx="57592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Destiné à </a:t>
            </a:r>
          </a:p>
          <a:p>
            <a:r>
              <a:rPr lang="fr-FR" sz="1600" dirty="0">
                <a:sym typeface="Source Sans Pro"/>
              </a:rPr>
              <a:t>L’équipe maitrise d’œuvre </a:t>
            </a:r>
          </a:p>
        </p:txBody>
      </p:sp>
      <p:pic>
        <p:nvPicPr>
          <p:cNvPr id="13" name="Google Shape;173;p6">
            <a:extLst>
              <a:ext uri="{FF2B5EF4-FFF2-40B4-BE49-F238E27FC236}">
                <a16:creationId xmlns:a16="http://schemas.microsoft.com/office/drawing/2014/main" id="{EB80868D-1FF2-411E-19F5-56ACC6F405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3" y="4688308"/>
            <a:ext cx="191729" cy="3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0;p6">
            <a:extLst>
              <a:ext uri="{FF2B5EF4-FFF2-40B4-BE49-F238E27FC236}">
                <a16:creationId xmlns:a16="http://schemas.microsoft.com/office/drawing/2014/main" id="{91D3BFBE-F06E-7AF6-8FA0-55CF39EE153E}"/>
              </a:ext>
            </a:extLst>
          </p:cNvPr>
          <p:cNvSpPr txBox="1"/>
          <p:nvPr/>
        </p:nvSpPr>
        <p:spPr>
          <a:xfrm>
            <a:off x="838199" y="5727205"/>
            <a:ext cx="57592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En mode agile</a:t>
            </a:r>
          </a:p>
          <a:p>
            <a:r>
              <a:rPr lang="fr-FR" sz="1600" dirty="0">
                <a:sym typeface="Source Sans Pro"/>
              </a:rPr>
              <a:t>Constitution du </a:t>
            </a:r>
            <a:r>
              <a:rPr lang="fr-FR" sz="1600" dirty="0" err="1">
                <a:sym typeface="Source Sans Pro"/>
              </a:rPr>
              <a:t>Backlog</a:t>
            </a:r>
            <a:r>
              <a:rPr lang="fr-FR" sz="1600" dirty="0">
                <a:sym typeface="Source Sans Pro"/>
              </a:rPr>
              <a:t> des fonctionnalités</a:t>
            </a:r>
          </a:p>
        </p:txBody>
      </p:sp>
      <p:pic>
        <p:nvPicPr>
          <p:cNvPr id="14" name="Google Shape;173;p6">
            <a:extLst>
              <a:ext uri="{FF2B5EF4-FFF2-40B4-BE49-F238E27FC236}">
                <a16:creationId xmlns:a16="http://schemas.microsoft.com/office/drawing/2014/main" id="{4C833A93-0B43-17A2-A327-989E71626A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181" y="5867061"/>
            <a:ext cx="191729" cy="333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201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E2B5B46-FF32-4478-12CC-4BA0783EE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95" y="1152738"/>
            <a:ext cx="6366447" cy="40679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Initialiser </a:t>
            </a:r>
          </a:p>
        </p:txBody>
      </p:sp>
      <p:sp>
        <p:nvSpPr>
          <p:cNvPr id="4" name="Google Shape;169;p6">
            <a:extLst>
              <a:ext uri="{FF2B5EF4-FFF2-40B4-BE49-F238E27FC236}">
                <a16:creationId xmlns:a16="http://schemas.microsoft.com/office/drawing/2014/main" id="{E5530D66-9626-54A5-D2EE-6082E6B95DBE}"/>
              </a:ext>
            </a:extLst>
          </p:cNvPr>
          <p:cNvSpPr txBox="1"/>
          <p:nvPr/>
        </p:nvSpPr>
        <p:spPr>
          <a:xfrm>
            <a:off x="838200" y="1290482"/>
            <a:ext cx="57592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Anticiper l’organisation</a:t>
            </a:r>
            <a:endParaRPr lang="fr-FR" dirty="0">
              <a:latin typeface="+mn-lt"/>
              <a:sym typeface="Source Sans Pro"/>
            </a:endParaRP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D7EC7BE8-2495-85DB-C6BF-D3F2D4A54F03}"/>
              </a:ext>
            </a:extLst>
          </p:cNvPr>
          <p:cNvSpPr txBox="1">
            <a:spLocks/>
          </p:cNvSpPr>
          <p:nvPr/>
        </p:nvSpPr>
        <p:spPr>
          <a:xfrm>
            <a:off x="7995963" y="5321383"/>
            <a:ext cx="3216586" cy="397722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Char char=" "/>
              <a:defRPr sz="18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850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1651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9500" indent="-15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100" indent="-146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oboto Lt" pitchFamily="2" charset="0"/>
              <a:buNone/>
            </a:pPr>
            <a:r>
              <a:rPr lang="fr-FR" sz="1000" dirty="0">
                <a:solidFill>
                  <a:schemeClr val="tx1"/>
                </a:solidFill>
              </a:rPr>
              <a:t>Images : La boite à outil du chef de projet  : Dunod</a:t>
            </a:r>
          </a:p>
        </p:txBody>
      </p:sp>
      <p:sp>
        <p:nvSpPr>
          <p:cNvPr id="5" name="Google Shape;169;p6">
            <a:extLst>
              <a:ext uri="{FF2B5EF4-FFF2-40B4-BE49-F238E27FC236}">
                <a16:creationId xmlns:a16="http://schemas.microsoft.com/office/drawing/2014/main" id="{E3CC8991-2FE3-0264-9547-A2A0FB9CE047}"/>
              </a:ext>
            </a:extLst>
          </p:cNvPr>
          <p:cNvSpPr txBox="1"/>
          <p:nvPr/>
        </p:nvSpPr>
        <p:spPr>
          <a:xfrm>
            <a:off x="838201" y="2481107"/>
            <a:ext cx="59245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Un commanditaire, sponsor du projet</a:t>
            </a:r>
            <a:endParaRPr lang="fr-FR" dirty="0">
              <a:latin typeface="+mn-lt"/>
              <a:sym typeface="Source Sans Pro"/>
            </a:endParaRPr>
          </a:p>
        </p:txBody>
      </p:sp>
      <p:sp>
        <p:nvSpPr>
          <p:cNvPr id="9" name="Google Shape;170;p6">
            <a:extLst>
              <a:ext uri="{FF2B5EF4-FFF2-40B4-BE49-F238E27FC236}">
                <a16:creationId xmlns:a16="http://schemas.microsoft.com/office/drawing/2014/main" id="{1431A964-BCAB-07A4-3557-E8CB10AEDFDE}"/>
              </a:ext>
            </a:extLst>
          </p:cNvPr>
          <p:cNvSpPr txBox="1"/>
          <p:nvPr/>
        </p:nvSpPr>
        <p:spPr>
          <a:xfrm>
            <a:off x="838199" y="3180964"/>
            <a:ext cx="5759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Un chef de projet ou </a:t>
            </a:r>
            <a:r>
              <a:rPr lang="fr-FR" sz="2800" dirty="0" err="1">
                <a:sym typeface="Source Sans Pro"/>
              </a:rPr>
              <a:t>scrum</a:t>
            </a:r>
            <a:r>
              <a:rPr lang="fr-FR" sz="2800" dirty="0">
                <a:sym typeface="Source Sans Pro"/>
              </a:rPr>
              <a:t> master</a:t>
            </a:r>
          </a:p>
        </p:txBody>
      </p:sp>
      <p:pic>
        <p:nvPicPr>
          <p:cNvPr id="10" name="Google Shape;172;p6">
            <a:extLst>
              <a:ext uri="{FF2B5EF4-FFF2-40B4-BE49-F238E27FC236}">
                <a16:creationId xmlns:a16="http://schemas.microsoft.com/office/drawing/2014/main" id="{F8BD6C23-018F-01A5-1998-E5D3FD835D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4" y="2591159"/>
            <a:ext cx="191728" cy="34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3;p6">
            <a:extLst>
              <a:ext uri="{FF2B5EF4-FFF2-40B4-BE49-F238E27FC236}">
                <a16:creationId xmlns:a16="http://schemas.microsoft.com/office/drawing/2014/main" id="{AFBDEC81-2975-82BF-ED47-7A737B0891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3" y="3262591"/>
            <a:ext cx="191729" cy="3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70;p6">
            <a:extLst>
              <a:ext uri="{FF2B5EF4-FFF2-40B4-BE49-F238E27FC236}">
                <a16:creationId xmlns:a16="http://schemas.microsoft.com/office/drawing/2014/main" id="{575189D8-2A52-868D-F42E-A35EC860E8EC}"/>
              </a:ext>
            </a:extLst>
          </p:cNvPr>
          <p:cNvSpPr txBox="1"/>
          <p:nvPr/>
        </p:nvSpPr>
        <p:spPr>
          <a:xfrm>
            <a:off x="838199" y="3831959"/>
            <a:ext cx="57592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Une équipe cœur</a:t>
            </a:r>
          </a:p>
          <a:p>
            <a:r>
              <a:rPr lang="fr-FR" sz="1600" dirty="0">
                <a:sym typeface="Source Sans Pro"/>
              </a:rPr>
              <a:t>Les bons experts et aide au management du projet</a:t>
            </a:r>
          </a:p>
        </p:txBody>
      </p:sp>
      <p:pic>
        <p:nvPicPr>
          <p:cNvPr id="13" name="Google Shape;173;p6">
            <a:extLst>
              <a:ext uri="{FF2B5EF4-FFF2-40B4-BE49-F238E27FC236}">
                <a16:creationId xmlns:a16="http://schemas.microsoft.com/office/drawing/2014/main" id="{EB80868D-1FF2-411E-19F5-56ACC6F405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073" y="3910926"/>
            <a:ext cx="191202" cy="3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0;p6">
            <a:extLst>
              <a:ext uri="{FF2B5EF4-FFF2-40B4-BE49-F238E27FC236}">
                <a16:creationId xmlns:a16="http://schemas.microsoft.com/office/drawing/2014/main" id="{91D3BFBE-F06E-7AF6-8FA0-55CF39EE153E}"/>
              </a:ext>
            </a:extLst>
          </p:cNvPr>
          <p:cNvSpPr txBox="1"/>
          <p:nvPr/>
        </p:nvSpPr>
        <p:spPr>
          <a:xfrm>
            <a:off x="838199" y="4627974"/>
            <a:ext cx="57592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Des parties prenantes</a:t>
            </a:r>
          </a:p>
          <a:p>
            <a:r>
              <a:rPr lang="fr-FR" sz="1600" dirty="0">
                <a:sym typeface="Source Sans Pro"/>
              </a:rPr>
              <a:t>Autres contributeurs et acteurs ponctuels mais impératif</a:t>
            </a:r>
          </a:p>
        </p:txBody>
      </p:sp>
      <p:pic>
        <p:nvPicPr>
          <p:cNvPr id="14" name="Google Shape;173;p6">
            <a:extLst>
              <a:ext uri="{FF2B5EF4-FFF2-40B4-BE49-F238E27FC236}">
                <a16:creationId xmlns:a16="http://schemas.microsoft.com/office/drawing/2014/main" id="{4C833A93-0B43-17A2-A327-989E71626A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353" y="4771686"/>
            <a:ext cx="191729" cy="333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223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Initialiser </a:t>
            </a:r>
          </a:p>
        </p:txBody>
      </p:sp>
      <p:sp>
        <p:nvSpPr>
          <p:cNvPr id="4" name="Google Shape;169;p6">
            <a:extLst>
              <a:ext uri="{FF2B5EF4-FFF2-40B4-BE49-F238E27FC236}">
                <a16:creationId xmlns:a16="http://schemas.microsoft.com/office/drawing/2014/main" id="{E5530D66-9626-54A5-D2EE-6082E6B95DBE}"/>
              </a:ext>
            </a:extLst>
          </p:cNvPr>
          <p:cNvSpPr txBox="1"/>
          <p:nvPr/>
        </p:nvSpPr>
        <p:spPr>
          <a:xfrm>
            <a:off x="838200" y="1290482"/>
            <a:ext cx="57592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Obtenir le go cadrage</a:t>
            </a:r>
            <a:endParaRPr lang="fr-FR" dirty="0">
              <a:latin typeface="+mn-lt"/>
              <a:sym typeface="Source Sans Pro"/>
            </a:endParaRP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D7EC7BE8-2495-85DB-C6BF-D3F2D4A54F03}"/>
              </a:ext>
            </a:extLst>
          </p:cNvPr>
          <p:cNvSpPr txBox="1">
            <a:spLocks/>
          </p:cNvSpPr>
          <p:nvPr/>
        </p:nvSpPr>
        <p:spPr>
          <a:xfrm>
            <a:off x="4595538" y="6100985"/>
            <a:ext cx="3216586" cy="397722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Char char=" "/>
              <a:defRPr sz="18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850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1651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9500" indent="-15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100" indent="-146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oboto Lt" pitchFamily="2" charset="0"/>
              <a:buNone/>
            </a:pPr>
            <a:r>
              <a:rPr lang="fr-FR" sz="1000" dirty="0">
                <a:solidFill>
                  <a:schemeClr val="tx1"/>
                </a:solidFill>
              </a:rPr>
              <a:t>Images : La boite à outil du chef de projet  : Dunod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549F363-B673-D36F-3B4A-C145B0DDE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05" y="2192835"/>
            <a:ext cx="4387364" cy="378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synthèse</a:t>
            </a:r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BDE0CD98-16F4-10F0-532B-4068899F54F7}"/>
              </a:ext>
            </a:extLst>
          </p:cNvPr>
          <p:cNvSpPr txBox="1">
            <a:spLocks/>
          </p:cNvSpPr>
          <p:nvPr/>
        </p:nvSpPr>
        <p:spPr>
          <a:xfrm>
            <a:off x="727025" y="1828800"/>
            <a:ext cx="3149649" cy="4664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252000" tIns="36000" rIns="252000" bIns="360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200" b="1" kern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Initialisation</a:t>
            </a:r>
          </a:p>
          <a:p>
            <a:r>
              <a:rPr lang="fr-FR" sz="1400" b="1" kern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Objectif</a:t>
            </a:r>
          </a:p>
          <a:p>
            <a:pPr lvl="1"/>
            <a:r>
              <a:rPr lang="fr-F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Donner naissance au projet</a:t>
            </a:r>
          </a:p>
          <a:p>
            <a:r>
              <a:rPr lang="fr-FR" sz="1400" b="1" kern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faire </a:t>
            </a:r>
          </a:p>
          <a:p>
            <a:pPr lvl="1"/>
            <a:r>
              <a:rPr lang="fr-F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Définir le (les) Persona(s) (utilisateurs finaux)</a:t>
            </a:r>
          </a:p>
          <a:p>
            <a:pPr lvl="1"/>
            <a:r>
              <a:rPr lang="fr-F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Collecter les besoins </a:t>
            </a:r>
          </a:p>
          <a:p>
            <a:pPr lvl="1"/>
            <a:r>
              <a:rPr lang="fr-F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Définir un budget maximum</a:t>
            </a:r>
          </a:p>
          <a:p>
            <a:r>
              <a:rPr lang="fr-FR" sz="1400" b="1" kern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Livrables</a:t>
            </a:r>
          </a:p>
          <a:p>
            <a:pPr lvl="1"/>
            <a:r>
              <a:rPr lang="fr-F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Fiche projet</a:t>
            </a:r>
          </a:p>
          <a:p>
            <a:pPr lvl="1"/>
            <a:r>
              <a:rPr lang="fr-F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Cahier des charges ou </a:t>
            </a:r>
            <a:r>
              <a:rPr lang="fr-FR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backlog</a:t>
            </a:r>
            <a:r>
              <a:rPr lang="fr-F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des exigences</a:t>
            </a:r>
          </a:p>
          <a:p>
            <a:r>
              <a:rPr lang="fr-FR" sz="1400" b="1" kern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Option</a:t>
            </a:r>
          </a:p>
          <a:p>
            <a:pPr lvl="1"/>
            <a:r>
              <a:rPr lang="fr-F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Réalisation d’un POC (Maquette)</a:t>
            </a:r>
          </a:p>
          <a:p>
            <a:pPr lvl="1"/>
            <a:endParaRPr lang="fr-FR" sz="12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5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73390-88AE-E61C-3DF5-69EA1139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Planification de Projet SI</a:t>
            </a:r>
          </a:p>
        </p:txBody>
      </p:sp>
      <p:sp>
        <p:nvSpPr>
          <p:cNvPr id="4" name="Google Shape;156;p5">
            <a:extLst>
              <a:ext uri="{FF2B5EF4-FFF2-40B4-BE49-F238E27FC236}">
                <a16:creationId xmlns:a16="http://schemas.microsoft.com/office/drawing/2014/main" id="{F4ED89D7-2795-9A4C-EA48-27EA127B4320}"/>
              </a:ext>
            </a:extLst>
          </p:cNvPr>
          <p:cNvSpPr txBox="1"/>
          <p:nvPr/>
        </p:nvSpPr>
        <p:spPr>
          <a:xfrm>
            <a:off x="4965092" y="2767448"/>
            <a:ext cx="49816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latin typeface="Source Sans Pro"/>
                <a:ea typeface="Source Sans Pro"/>
                <a:cs typeface="Source Sans Pro"/>
                <a:sym typeface="Source Sans Pro"/>
              </a:rPr>
              <a:t>Nos objectifs </a:t>
            </a:r>
            <a:endParaRPr sz="2800" dirty="0"/>
          </a:p>
        </p:txBody>
      </p:sp>
      <p:sp>
        <p:nvSpPr>
          <p:cNvPr id="5" name="Google Shape;157;p5">
            <a:extLst>
              <a:ext uri="{FF2B5EF4-FFF2-40B4-BE49-F238E27FC236}">
                <a16:creationId xmlns:a16="http://schemas.microsoft.com/office/drawing/2014/main" id="{BF506BE2-738A-C079-7B40-B79E8B371AB1}"/>
              </a:ext>
            </a:extLst>
          </p:cNvPr>
          <p:cNvSpPr txBox="1"/>
          <p:nvPr/>
        </p:nvSpPr>
        <p:spPr>
          <a:xfrm>
            <a:off x="4965092" y="3767952"/>
            <a:ext cx="49816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Notre programme</a:t>
            </a:r>
            <a:endParaRPr sz="2800" dirty="0"/>
          </a:p>
        </p:txBody>
      </p:sp>
      <p:sp>
        <p:nvSpPr>
          <p:cNvPr id="6" name="Google Shape;158;p5">
            <a:extLst>
              <a:ext uri="{FF2B5EF4-FFF2-40B4-BE49-F238E27FC236}">
                <a16:creationId xmlns:a16="http://schemas.microsoft.com/office/drawing/2014/main" id="{2EAF2E23-BC91-3546-07CE-980279EC671B}"/>
              </a:ext>
            </a:extLst>
          </p:cNvPr>
          <p:cNvSpPr txBox="1"/>
          <p:nvPr/>
        </p:nvSpPr>
        <p:spPr>
          <a:xfrm>
            <a:off x="4965091" y="4768457"/>
            <a:ext cx="555494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latin typeface="Source Sans Pro"/>
                <a:ea typeface="Source Sans Pro"/>
                <a:cs typeface="Source Sans Pro"/>
                <a:sym typeface="Source Sans Pro"/>
              </a:rPr>
              <a:t>Votre évaluation </a:t>
            </a:r>
            <a:endParaRPr sz="2800" dirty="0"/>
          </a:p>
        </p:txBody>
      </p:sp>
      <p:pic>
        <p:nvPicPr>
          <p:cNvPr id="7" name="Google Shape;159;p5">
            <a:extLst>
              <a:ext uri="{FF2B5EF4-FFF2-40B4-BE49-F238E27FC236}">
                <a16:creationId xmlns:a16="http://schemas.microsoft.com/office/drawing/2014/main" id="{B9346D56-5B98-1500-1EAE-41968EB543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6303" y="2910705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0;p5">
            <a:extLst>
              <a:ext uri="{FF2B5EF4-FFF2-40B4-BE49-F238E27FC236}">
                <a16:creationId xmlns:a16="http://schemas.microsoft.com/office/drawing/2014/main" id="{2FC7ABA7-7F30-5602-5B52-3891B4D8FB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6303" y="3916068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1;p5">
            <a:extLst>
              <a:ext uri="{FF2B5EF4-FFF2-40B4-BE49-F238E27FC236}">
                <a16:creationId xmlns:a16="http://schemas.microsoft.com/office/drawing/2014/main" id="{E40A0B78-E034-9CB8-7664-9C08ADF74B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6302" y="4911714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2;p5">
            <a:extLst>
              <a:ext uri="{FF2B5EF4-FFF2-40B4-BE49-F238E27FC236}">
                <a16:creationId xmlns:a16="http://schemas.microsoft.com/office/drawing/2014/main" id="{47EDF8FE-774D-BE72-B21C-50B0189EA699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0" b="21910"/>
          <a:stretch/>
        </p:blipFill>
        <p:spPr>
          <a:xfrm>
            <a:off x="332008" y="2558186"/>
            <a:ext cx="3826453" cy="3040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68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le"/>
              <a:buNone/>
            </a:pPr>
            <a:r>
              <a:rPr lang="fr-FR" dirty="0"/>
              <a:t>DES QUESTIONS ?</a:t>
            </a:r>
            <a:endParaRPr dirty="0"/>
          </a:p>
        </p:txBody>
      </p:sp>
      <p:pic>
        <p:nvPicPr>
          <p:cNvPr id="1026" name="Picture 2" descr="4 questions à poser à son corps">
            <a:extLst>
              <a:ext uri="{FF2B5EF4-FFF2-40B4-BE49-F238E27FC236}">
                <a16:creationId xmlns:a16="http://schemas.microsoft.com/office/drawing/2014/main" id="{A9985039-D2C6-ABD3-8027-73832002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49" y="1690688"/>
            <a:ext cx="8086727" cy="45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9CA353F-FD59-5915-CA10-784E21ED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ym typeface="Arial"/>
              </a:rPr>
              <a:t>Nos Objectifs</a:t>
            </a:r>
          </a:p>
          <a:p>
            <a:pPr marL="0" indent="0">
              <a:buNone/>
            </a:pPr>
            <a:endParaRPr lang="fr-FR" dirty="0">
              <a:sym typeface="Arial"/>
            </a:endParaRPr>
          </a:p>
          <a:p>
            <a:r>
              <a:rPr lang="fr-FR" dirty="0">
                <a:sym typeface="Arial"/>
              </a:rPr>
              <a:t>S’approprier les différentes phases de la gestion de projet</a:t>
            </a:r>
          </a:p>
          <a:p>
            <a:pPr marL="0" indent="0">
              <a:buNone/>
            </a:pPr>
            <a:endParaRPr lang="fr-FR" dirty="0">
              <a:sym typeface="Arial"/>
            </a:endParaRPr>
          </a:p>
          <a:p>
            <a:r>
              <a:rPr lang="fr-FR" dirty="0">
                <a:sym typeface="Arial"/>
              </a:rPr>
              <a:t>Agilité du chef de projet pour manager un projet</a:t>
            </a:r>
          </a:p>
          <a:p>
            <a:pPr lvl="1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E4B9D08-A96E-A818-3270-733E6E3E6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445641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4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programme</a:t>
            </a:r>
          </a:p>
        </p:txBody>
      </p:sp>
      <p:sp>
        <p:nvSpPr>
          <p:cNvPr id="5" name="Google Shape;169;p6">
            <a:extLst>
              <a:ext uri="{FF2B5EF4-FFF2-40B4-BE49-F238E27FC236}">
                <a16:creationId xmlns:a16="http://schemas.microsoft.com/office/drawing/2014/main" id="{32AA8FC2-08EB-B8F6-7BE4-B45E7CEE73E3}"/>
              </a:ext>
            </a:extLst>
          </p:cNvPr>
          <p:cNvSpPr txBox="1"/>
          <p:nvPr/>
        </p:nvSpPr>
        <p:spPr>
          <a:xfrm>
            <a:off x="1063753" y="2523006"/>
            <a:ext cx="575921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C’est quoi un projet ?</a:t>
            </a:r>
            <a:endParaRPr sz="1800"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i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Définition, caractéristique, modes, 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6" name="Google Shape;170;p6">
            <a:extLst>
              <a:ext uri="{FF2B5EF4-FFF2-40B4-BE49-F238E27FC236}">
                <a16:creationId xmlns:a16="http://schemas.microsoft.com/office/drawing/2014/main" id="{37408D8C-36BC-4A46-DEFD-350E531B64FC}"/>
              </a:ext>
            </a:extLst>
          </p:cNvPr>
          <p:cNvSpPr txBox="1"/>
          <p:nvPr/>
        </p:nvSpPr>
        <p:spPr>
          <a:xfrm>
            <a:off x="1063752" y="3527070"/>
            <a:ext cx="57592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Initier et cadrer 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7" name="Google Shape;171;p6">
            <a:extLst>
              <a:ext uri="{FF2B5EF4-FFF2-40B4-BE49-F238E27FC236}">
                <a16:creationId xmlns:a16="http://schemas.microsoft.com/office/drawing/2014/main" id="{6A6777A7-B354-4867-7B03-158D59E8986B}"/>
              </a:ext>
            </a:extLst>
          </p:cNvPr>
          <p:cNvSpPr txBox="1"/>
          <p:nvPr/>
        </p:nvSpPr>
        <p:spPr>
          <a:xfrm>
            <a:off x="1063752" y="4412913"/>
            <a:ext cx="57592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tx1"/>
                </a:solidFill>
                <a:latin typeface="Source Sans Pro"/>
                <a:ea typeface="Source Sans Pro"/>
                <a:sym typeface="Source Sans Pro"/>
              </a:rPr>
              <a:t>Réaliser, délivrer, manager 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8" name="Google Shape;172;p6">
            <a:extLst>
              <a:ext uri="{FF2B5EF4-FFF2-40B4-BE49-F238E27FC236}">
                <a16:creationId xmlns:a16="http://schemas.microsoft.com/office/drawing/2014/main" id="{56868254-CCC0-DE42-98BB-BDB099C608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436" y="2617852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3;p6">
            <a:extLst>
              <a:ext uri="{FF2B5EF4-FFF2-40B4-BE49-F238E27FC236}">
                <a16:creationId xmlns:a16="http://schemas.microsoft.com/office/drawing/2014/main" id="{BAB62890-7210-82DD-EAD8-F59D9EA56D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435" y="3636117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4;p6">
            <a:extLst>
              <a:ext uri="{FF2B5EF4-FFF2-40B4-BE49-F238E27FC236}">
                <a16:creationId xmlns:a16="http://schemas.microsoft.com/office/drawing/2014/main" id="{89A74401-0693-002E-3C52-11DE35E4B5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56" y="4501543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5;p6">
            <a:extLst>
              <a:ext uri="{FF2B5EF4-FFF2-40B4-BE49-F238E27FC236}">
                <a16:creationId xmlns:a16="http://schemas.microsoft.com/office/drawing/2014/main" id="{CD03CB66-54E0-17DF-A9D3-6E9AAC4EFC99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3274" y="1922504"/>
            <a:ext cx="2657475" cy="4009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76;p6">
            <a:extLst>
              <a:ext uri="{FF2B5EF4-FFF2-40B4-BE49-F238E27FC236}">
                <a16:creationId xmlns:a16="http://schemas.microsoft.com/office/drawing/2014/main" id="{2199683E-5547-7D2F-502C-D68F41B50517}"/>
              </a:ext>
            </a:extLst>
          </p:cNvPr>
          <p:cNvSpPr txBox="1"/>
          <p:nvPr/>
        </p:nvSpPr>
        <p:spPr>
          <a:xfrm>
            <a:off x="1114327" y="5370791"/>
            <a:ext cx="49816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tx1"/>
                </a:solidFill>
                <a:latin typeface="Source Sans Pro"/>
                <a:ea typeface="Source Sans Pro"/>
                <a:sym typeface="Source Sans Pro"/>
              </a:rPr>
              <a:t>Le rôle du chef de projet. 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3" name="Google Shape;177;p6">
            <a:extLst>
              <a:ext uri="{FF2B5EF4-FFF2-40B4-BE49-F238E27FC236}">
                <a16:creationId xmlns:a16="http://schemas.microsoft.com/office/drawing/2014/main" id="{5C2E5489-812A-C5DC-9F58-F40954EC96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435" y="5477817"/>
            <a:ext cx="191729" cy="333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47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Expérimentation et Evaluation</a:t>
            </a:r>
          </a:p>
        </p:txBody>
      </p:sp>
      <p:sp>
        <p:nvSpPr>
          <p:cNvPr id="5" name="Google Shape;169;p6">
            <a:extLst>
              <a:ext uri="{FF2B5EF4-FFF2-40B4-BE49-F238E27FC236}">
                <a16:creationId xmlns:a16="http://schemas.microsoft.com/office/drawing/2014/main" id="{32AA8FC2-08EB-B8F6-7BE4-B45E7CEE73E3}"/>
              </a:ext>
            </a:extLst>
          </p:cNvPr>
          <p:cNvSpPr txBox="1"/>
          <p:nvPr/>
        </p:nvSpPr>
        <p:spPr>
          <a:xfrm>
            <a:off x="996164" y="2461471"/>
            <a:ext cx="575921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Expérimentation</a:t>
            </a:r>
            <a:r>
              <a:rPr lang="fr-FR" dirty="0">
                <a:latin typeface="+mn-lt"/>
                <a:sym typeface="Source Sans Pro"/>
              </a:rPr>
              <a:t> </a:t>
            </a:r>
          </a:p>
          <a:p>
            <a:r>
              <a:rPr lang="fr-FR" sz="1600" dirty="0">
                <a:latin typeface="+mn-lt"/>
              </a:rPr>
              <a:t>Travail en groupe tout au long du module</a:t>
            </a:r>
            <a:endParaRPr sz="1600" dirty="0">
              <a:latin typeface="+mn-lt"/>
            </a:endParaRPr>
          </a:p>
        </p:txBody>
      </p:sp>
      <p:sp>
        <p:nvSpPr>
          <p:cNvPr id="6" name="Google Shape;170;p6">
            <a:extLst>
              <a:ext uri="{FF2B5EF4-FFF2-40B4-BE49-F238E27FC236}">
                <a16:creationId xmlns:a16="http://schemas.microsoft.com/office/drawing/2014/main" id="{37408D8C-36BC-4A46-DEFD-350E531B64FC}"/>
              </a:ext>
            </a:extLst>
          </p:cNvPr>
          <p:cNvSpPr txBox="1"/>
          <p:nvPr/>
        </p:nvSpPr>
        <p:spPr>
          <a:xfrm>
            <a:off x="1063752" y="3527070"/>
            <a:ext cx="575921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Evaluations </a:t>
            </a:r>
          </a:p>
          <a:p>
            <a:r>
              <a:rPr lang="fr-FR" sz="1600" dirty="0">
                <a:sym typeface="Source Sans Pro"/>
              </a:rPr>
              <a:t>50% Contrôle continu: un oral et un écrit   </a:t>
            </a:r>
          </a:p>
          <a:p>
            <a:r>
              <a:rPr lang="fr-FR" sz="1600" dirty="0">
                <a:sym typeface="Source Sans Pro"/>
              </a:rPr>
              <a:t>50% Examen final : une étude de cas </a:t>
            </a:r>
          </a:p>
        </p:txBody>
      </p:sp>
      <p:pic>
        <p:nvPicPr>
          <p:cNvPr id="8" name="Google Shape;172;p6">
            <a:extLst>
              <a:ext uri="{FF2B5EF4-FFF2-40B4-BE49-F238E27FC236}">
                <a16:creationId xmlns:a16="http://schemas.microsoft.com/office/drawing/2014/main" id="{56868254-CCC0-DE42-98BB-BDB099C608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436" y="2617852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3;p6">
            <a:extLst>
              <a:ext uri="{FF2B5EF4-FFF2-40B4-BE49-F238E27FC236}">
                <a16:creationId xmlns:a16="http://schemas.microsoft.com/office/drawing/2014/main" id="{BAB62890-7210-82DD-EAD8-F59D9EA56D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435" y="3636117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5;p6">
            <a:extLst>
              <a:ext uri="{FF2B5EF4-FFF2-40B4-BE49-F238E27FC236}">
                <a16:creationId xmlns:a16="http://schemas.microsoft.com/office/drawing/2014/main" id="{CD03CB66-54E0-17DF-A9D3-6E9AAC4EFC99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552" y="1798246"/>
            <a:ext cx="2834170" cy="4009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38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B7D07FE-E211-FB61-E3A9-D0898F449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465" y="4837313"/>
            <a:ext cx="5938520" cy="719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>
                <a:latin typeface="+mn-lt"/>
              </a:rPr>
              <a:t>C’est quoi un projet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D02BF9-1AD3-7E82-9982-D1E8AC9AE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84" y="790575"/>
            <a:ext cx="6595826" cy="35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9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projet c’est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C21E47-EBF7-1638-7886-205C0701A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49" y="1393134"/>
            <a:ext cx="6508421" cy="53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33E3375-AFCA-1197-F161-63BF2DFFC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436" y="2592053"/>
            <a:ext cx="3905908" cy="33698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projet</a:t>
            </a:r>
          </a:p>
        </p:txBody>
      </p:sp>
      <p:sp>
        <p:nvSpPr>
          <p:cNvPr id="5" name="Google Shape;169;p6">
            <a:extLst>
              <a:ext uri="{FF2B5EF4-FFF2-40B4-BE49-F238E27FC236}">
                <a16:creationId xmlns:a16="http://schemas.microsoft.com/office/drawing/2014/main" id="{32AA8FC2-08EB-B8F6-7BE4-B45E7CEE73E3}"/>
              </a:ext>
            </a:extLst>
          </p:cNvPr>
          <p:cNvSpPr txBox="1"/>
          <p:nvPr/>
        </p:nvSpPr>
        <p:spPr>
          <a:xfrm>
            <a:off x="996164" y="1603164"/>
            <a:ext cx="575921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Des phases précises</a:t>
            </a:r>
            <a:endParaRPr lang="fr-FR" dirty="0">
              <a:latin typeface="+mn-lt"/>
              <a:sym typeface="Source Sans Pro"/>
            </a:endParaRPr>
          </a:p>
          <a:p>
            <a:r>
              <a:rPr lang="fr-FR" sz="1600" dirty="0">
                <a:latin typeface="+mn-lt"/>
              </a:rPr>
              <a:t>4 grandes phases</a:t>
            </a:r>
            <a:endParaRPr sz="1600" dirty="0">
              <a:latin typeface="+mn-lt"/>
            </a:endParaRPr>
          </a:p>
        </p:txBody>
      </p:sp>
      <p:sp>
        <p:nvSpPr>
          <p:cNvPr id="6" name="Google Shape;170;p6">
            <a:extLst>
              <a:ext uri="{FF2B5EF4-FFF2-40B4-BE49-F238E27FC236}">
                <a16:creationId xmlns:a16="http://schemas.microsoft.com/office/drawing/2014/main" id="{37408D8C-36BC-4A46-DEFD-350E531B64FC}"/>
              </a:ext>
            </a:extLst>
          </p:cNvPr>
          <p:cNvSpPr txBox="1"/>
          <p:nvPr/>
        </p:nvSpPr>
        <p:spPr>
          <a:xfrm>
            <a:off x="6966436" y="1570920"/>
            <a:ext cx="57592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Des Jalons de décision</a:t>
            </a:r>
          </a:p>
          <a:p>
            <a:r>
              <a:rPr lang="fr-FR" sz="1600" dirty="0">
                <a:sym typeface="Source Sans Pro"/>
              </a:rPr>
              <a:t>No-Go, Go avec réserves , Go </a:t>
            </a:r>
          </a:p>
        </p:txBody>
      </p:sp>
      <p:pic>
        <p:nvPicPr>
          <p:cNvPr id="8" name="Google Shape;172;p6">
            <a:extLst>
              <a:ext uri="{FF2B5EF4-FFF2-40B4-BE49-F238E27FC236}">
                <a16:creationId xmlns:a16="http://schemas.microsoft.com/office/drawing/2014/main" id="{56868254-CCC0-DE42-98BB-BDB099C608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200" y="1690688"/>
            <a:ext cx="138539" cy="34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3;p6">
            <a:extLst>
              <a:ext uri="{FF2B5EF4-FFF2-40B4-BE49-F238E27FC236}">
                <a16:creationId xmlns:a16="http://schemas.microsoft.com/office/drawing/2014/main" id="{BAB62890-7210-82DD-EAD8-F59D9EA56D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9510" y="1690688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8965F0D-BC4A-B6DD-E5E9-A5716682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1" y="2592053"/>
            <a:ext cx="5651456" cy="3469211"/>
          </a:xfrm>
          <a:prstGeom prst="rect">
            <a:avLst/>
          </a:prstGeom>
        </p:spPr>
      </p:pic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CCA26907-B9C8-77D9-DC3F-AFEAFC1A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097" y="6213587"/>
            <a:ext cx="3216586" cy="397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0" dirty="0">
                <a:solidFill>
                  <a:schemeClr val="tx1"/>
                </a:solidFill>
              </a:rPr>
              <a:t>Images : La boite à outil du chef de projet  : Dunod</a:t>
            </a:r>
          </a:p>
        </p:txBody>
      </p:sp>
    </p:spTree>
    <p:extLst>
      <p:ext uri="{BB962C8B-B14F-4D97-AF65-F5344CB8AC3E}">
        <p14:creationId xmlns:p14="http://schemas.microsoft.com/office/powerpoint/2010/main" val="2818638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de gestion de projet</a:t>
            </a:r>
          </a:p>
        </p:txBody>
      </p:sp>
      <p:sp>
        <p:nvSpPr>
          <p:cNvPr id="5" name="Google Shape;169;p6">
            <a:extLst>
              <a:ext uri="{FF2B5EF4-FFF2-40B4-BE49-F238E27FC236}">
                <a16:creationId xmlns:a16="http://schemas.microsoft.com/office/drawing/2014/main" id="{32AA8FC2-08EB-B8F6-7BE4-B45E7CEE73E3}"/>
              </a:ext>
            </a:extLst>
          </p:cNvPr>
          <p:cNvSpPr txBox="1"/>
          <p:nvPr/>
        </p:nvSpPr>
        <p:spPr>
          <a:xfrm>
            <a:off x="838201" y="2481107"/>
            <a:ext cx="575921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A l’origine de la gestion de projet </a:t>
            </a:r>
            <a:endParaRPr lang="fr-FR" dirty="0">
              <a:latin typeface="+mn-lt"/>
              <a:sym typeface="Source Sans Pro"/>
            </a:endParaRPr>
          </a:p>
          <a:p>
            <a:r>
              <a:rPr lang="fr-FR" sz="1600" dirty="0">
                <a:latin typeface="+mn-lt"/>
              </a:rPr>
              <a:t>Grand projet d’infrastructure, grand projet SI (ERP, data center..)</a:t>
            </a:r>
          </a:p>
        </p:txBody>
      </p:sp>
      <p:sp>
        <p:nvSpPr>
          <p:cNvPr id="6" name="Google Shape;170;p6">
            <a:extLst>
              <a:ext uri="{FF2B5EF4-FFF2-40B4-BE49-F238E27FC236}">
                <a16:creationId xmlns:a16="http://schemas.microsoft.com/office/drawing/2014/main" id="{37408D8C-36BC-4A46-DEFD-350E531B64FC}"/>
              </a:ext>
            </a:extLst>
          </p:cNvPr>
          <p:cNvSpPr txBox="1"/>
          <p:nvPr/>
        </p:nvSpPr>
        <p:spPr>
          <a:xfrm>
            <a:off x="838200" y="3250508"/>
            <a:ext cx="57592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Une gestion de projet  </a:t>
            </a:r>
          </a:p>
          <a:p>
            <a:r>
              <a:rPr lang="fr-FR" sz="1600" dirty="0">
                <a:sym typeface="Source Sans Pro"/>
              </a:rPr>
              <a:t>Périmètre, Coût, délai </a:t>
            </a:r>
          </a:p>
        </p:txBody>
      </p:sp>
      <p:pic>
        <p:nvPicPr>
          <p:cNvPr id="8" name="Google Shape;172;p6">
            <a:extLst>
              <a:ext uri="{FF2B5EF4-FFF2-40B4-BE49-F238E27FC236}">
                <a16:creationId xmlns:a16="http://schemas.microsoft.com/office/drawing/2014/main" id="{56868254-CCC0-DE42-98BB-BDB099C608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4" y="2591159"/>
            <a:ext cx="152025" cy="34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3;p6">
            <a:extLst>
              <a:ext uri="{FF2B5EF4-FFF2-40B4-BE49-F238E27FC236}">
                <a16:creationId xmlns:a16="http://schemas.microsoft.com/office/drawing/2014/main" id="{BAB62890-7210-82DD-EAD8-F59D9EA56D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740" y="3356713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8F7816-0BF4-00D3-28D6-7D4191520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11" y="1660896"/>
            <a:ext cx="5420714" cy="3960440"/>
          </a:xfrm>
          <a:prstGeom prst="rect">
            <a:avLst/>
          </a:prstGeom>
        </p:spPr>
      </p:pic>
      <p:sp>
        <p:nvSpPr>
          <p:cNvPr id="11" name="Google Shape;169;p6">
            <a:extLst>
              <a:ext uri="{FF2B5EF4-FFF2-40B4-BE49-F238E27FC236}">
                <a16:creationId xmlns:a16="http://schemas.microsoft.com/office/drawing/2014/main" id="{C439FA23-998D-8BA1-0BB5-CB7A928CE4E7}"/>
              </a:ext>
            </a:extLst>
          </p:cNvPr>
          <p:cNvSpPr txBox="1"/>
          <p:nvPr/>
        </p:nvSpPr>
        <p:spPr>
          <a:xfrm>
            <a:off x="838200" y="1236664"/>
            <a:ext cx="57592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Le cycle en V</a:t>
            </a:r>
            <a:endParaRPr sz="1600" dirty="0">
              <a:latin typeface="+mn-lt"/>
            </a:endParaRPr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4BFE6E1A-3C6A-D459-EEFE-FE7769DE8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3862" y="5422475"/>
            <a:ext cx="3216586" cy="397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0" dirty="0">
                <a:solidFill>
                  <a:schemeClr val="tx1"/>
                </a:solidFill>
              </a:rPr>
              <a:t>Images : La boite à outil du chef de projet  : Dunod</a:t>
            </a:r>
          </a:p>
        </p:txBody>
      </p:sp>
    </p:spTree>
    <p:extLst>
      <p:ext uri="{BB962C8B-B14F-4D97-AF65-F5344CB8AC3E}">
        <p14:creationId xmlns:p14="http://schemas.microsoft.com/office/powerpoint/2010/main" val="16851493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Calibri Ligh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D58C94539C9D4FB7AE08993D5DBC47" ma:contentTypeVersion="18" ma:contentTypeDescription="Crée un document." ma:contentTypeScope="" ma:versionID="60829b9a9704909e5dad3160c7983800">
  <xsd:schema xmlns:xsd="http://www.w3.org/2001/XMLSchema" xmlns:xs="http://www.w3.org/2001/XMLSchema" xmlns:p="http://schemas.microsoft.com/office/2006/metadata/properties" xmlns:ns1="http://schemas.microsoft.com/sharepoint/v3" xmlns:ns2="4a73f4a4-7631-44c4-ab75-a97b4a0055f6" xmlns:ns3="6b69d630-937e-478d-bbbc-1914b59f54e8" targetNamespace="http://schemas.microsoft.com/office/2006/metadata/properties" ma:root="true" ma:fieldsID="4c9fb6c61892ca8e5a199c32c4d05d11" ns1:_="" ns2:_="" ns3:_="">
    <xsd:import namespace="http://schemas.microsoft.com/sharepoint/v3"/>
    <xsd:import namespace="4a73f4a4-7631-44c4-ab75-a97b4a0055f6"/>
    <xsd:import namespace="6b69d630-937e-478d-bbbc-1914b59f54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73f4a4-7631-44c4-ab75-a97b4a0055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4" nillable="true" ma:taxonomy="true" ma:internalName="lcf76f155ced4ddcb4097134ff3c332f" ma:taxonomyFieldName="MediaServiceImageTags" ma:displayName="Balises d’images" ma:readOnly="false" ma:fieldId="{5cf76f15-5ced-4ddc-b409-7134ff3c332f}" ma:taxonomyMulti="true" ma:sspId="558a496c-38be-48e6-95fa-69f91427c4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69d630-937e-478d-bbbc-1914b59f54e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a6a948ca-2761-4ea9-8e8b-c8ca2498a3f9}" ma:internalName="TaxCatchAll" ma:showField="CatchAllData" ma:web="6b69d630-937e-478d-bbbc-1914b59f54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4a73f4a4-7631-44c4-ab75-a97b4a0055f6">
      <Terms xmlns="http://schemas.microsoft.com/office/infopath/2007/PartnerControls"/>
    </lcf76f155ced4ddcb4097134ff3c332f>
    <TaxCatchAll xmlns="6b69d630-937e-478d-bbbc-1914b59f54e8" xsi:nil="true"/>
  </documentManagement>
</p:properties>
</file>

<file path=customXml/itemProps1.xml><?xml version="1.0" encoding="utf-8"?>
<ds:datastoreItem xmlns:ds="http://schemas.openxmlformats.org/officeDocument/2006/customXml" ds:itemID="{90A1A12F-6664-43D0-AEBF-6B8C9E7552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45108A-F61B-4E8A-9062-C67B09B2CD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a73f4a4-7631-44c4-ab75-a97b4a0055f6"/>
    <ds:schemaRef ds:uri="6b69d630-937e-478d-bbbc-1914b59f54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FDEDC0-B988-4C9F-AFB7-E932C8464D1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4a73f4a4-7631-44c4-ab75-a97b4a0055f6"/>
    <ds:schemaRef ds:uri="6b69d630-937e-478d-bbbc-1914b59f54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6245</TotalTime>
  <Words>728</Words>
  <Application>Microsoft Office PowerPoint</Application>
  <PresentationFormat>Grand écran</PresentationFormat>
  <Paragraphs>149</Paragraphs>
  <Slides>20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Ole</vt:lpstr>
      <vt:lpstr>Roboto Lt</vt:lpstr>
      <vt:lpstr>Source Sans Pro</vt:lpstr>
      <vt:lpstr>Trebuchet MS</vt:lpstr>
      <vt:lpstr>Thème Office</vt:lpstr>
      <vt:lpstr>Présentation PowerPoint</vt:lpstr>
      <vt:lpstr>Planification de Projet SI</vt:lpstr>
      <vt:lpstr>Présentation PowerPoint</vt:lpstr>
      <vt:lpstr>Notre programme</vt:lpstr>
      <vt:lpstr>Expérimentation et Evaluation</vt:lpstr>
      <vt:lpstr>Présentation PowerPoint</vt:lpstr>
      <vt:lpstr>Un projet c’est </vt:lpstr>
      <vt:lpstr>Un projet</vt:lpstr>
      <vt:lpstr>Mode de gestion de projet</vt:lpstr>
      <vt:lpstr>Mode de gestion de projet</vt:lpstr>
      <vt:lpstr>En synthèse</vt:lpstr>
      <vt:lpstr>Présentation PowerPoint</vt:lpstr>
      <vt:lpstr>Initialiser </vt:lpstr>
      <vt:lpstr>Initialiser </vt:lpstr>
      <vt:lpstr>Initialiser </vt:lpstr>
      <vt:lpstr>Initialiser </vt:lpstr>
      <vt:lpstr>Initialiser </vt:lpstr>
      <vt:lpstr>Initialiser </vt:lpstr>
      <vt:lpstr>En synthèse</vt:lpstr>
      <vt:lpstr>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Justine BOSSA</dc:creator>
  <cp:lastModifiedBy>Sébastien PLATTARD</cp:lastModifiedBy>
  <cp:revision>18</cp:revision>
  <dcterms:created xsi:type="dcterms:W3CDTF">2020-11-25T08:50:01Z</dcterms:created>
  <dcterms:modified xsi:type="dcterms:W3CDTF">2022-10-05T11:57:33Z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0x01010025D58C94539C9D4FB7AE08993D5DBC47</vt:lpwstr>
  </property>
</Properties>
</file>